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5"/>
  </p:notesMasterIdLst>
  <p:handoutMasterIdLst>
    <p:handoutMasterId r:id="rId16"/>
  </p:handoutMasterIdLst>
  <p:sldIdLst>
    <p:sldId id="302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Google Sans" panose="020B0600000101010101" charset="0"/>
      <p:regular r:id="rId19"/>
      <p:bold r:id="rId20"/>
      <p:italic r:id="rId21"/>
      <p:boldItalic r:id="rId22"/>
    </p:embeddedFont>
    <p:embeddedFont>
      <p:font typeface="Google Sans Medium" panose="020B0600000101010101" charset="0"/>
      <p:regular r:id="rId23"/>
      <p:bold r:id="rId24"/>
      <p:italic r:id="rId25"/>
      <p:boldItalic r:id="rId26"/>
    </p:embeddedFont>
    <p:embeddedFont>
      <p:font typeface="Helvetica Neue" panose="020B0600000101010101" charset="0"/>
      <p:regular r:id="rId27"/>
      <p:bold r:id="rId28"/>
      <p:italic r:id="rId29"/>
      <p:boldItalic r:id="rId30"/>
    </p:embeddedFont>
    <p:embeddedFont>
      <p:font typeface="Roboto Mono Light" panose="00000009000000000000" pitchFamily="49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9D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1" autoAdjust="0"/>
    <p:restoredTop sz="89882" autoAdjust="0"/>
  </p:normalViewPr>
  <p:slideViewPr>
    <p:cSldViewPr snapToGrid="0">
      <p:cViewPr varScale="1">
        <p:scale>
          <a:sx n="90" d="100"/>
          <a:sy n="90" d="100"/>
        </p:scale>
        <p:origin x="10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C6FD91C-05A2-8477-0E7E-FAECF819A6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B69346-904A-CA7D-118E-EC230F554B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3FF80-0466-4172-B18C-87EAFA5F636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F9BE35-2E2F-9F21-274B-2FDDE09F66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67702-9A8B-EA3C-EFFA-30869F6350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60433-5C22-4D3C-A7C2-310230C390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394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8dee1d198_1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8dee1d198_1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5136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530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458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641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25645dc21c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25645dc21c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2123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8dee1d198_1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28dee1d198_1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383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8dee1d198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8dee1d198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3080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474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73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107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9833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436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577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3">
            <a:alphaModFix/>
          </a:blip>
          <a:srcRect l="-985" r="-1621"/>
          <a:stretch/>
        </p:blipFill>
        <p:spPr>
          <a:xfrm>
            <a:off x="431700" y="950075"/>
            <a:ext cx="3203425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A853"/>
              </a:buClr>
              <a:buSzPts val="1150"/>
              <a:buFont typeface="Google Sans"/>
              <a:buNone/>
              <a:defRPr sz="1150">
                <a:solidFill>
                  <a:srgbClr val="31A85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9"/>
          <p:cNvPicPr preferRelativeResize="0"/>
          <p:nvPr/>
        </p:nvPicPr>
        <p:blipFill rotWithShape="1">
          <a:blip r:embed="rId3">
            <a:alphaModFix/>
          </a:blip>
          <a:srcRect l="-985" r="-1621"/>
          <a:stretch/>
        </p:blipFill>
        <p:spPr>
          <a:xfrm>
            <a:off x="431700" y="950075"/>
            <a:ext cx="3203425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50"/>
              <a:buFont typeface="Google Sans"/>
              <a:buNone/>
              <a:defRPr sz="115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None/>
              <a:defRPr sz="11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58" name="Google Shape;58;p11"/>
          <p:cNvPicPr preferRelativeResize="0"/>
          <p:nvPr/>
        </p:nvPicPr>
        <p:blipFill rotWithShape="1">
          <a:blip r:embed="rId3">
            <a:alphaModFix/>
          </a:blip>
          <a:srcRect t="-9105" b="-12298"/>
          <a:stretch/>
        </p:blipFill>
        <p:spPr>
          <a:xfrm>
            <a:off x="6029178" y="951279"/>
            <a:ext cx="2229202" cy="75194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29900"/>
              </a:buClr>
              <a:buSzPts val="1050"/>
              <a:buFont typeface="Google Sans"/>
              <a:buNone/>
              <a:defRPr sz="1050">
                <a:solidFill>
                  <a:srgbClr val="F299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None/>
              <a:defRPr sz="105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/>
          </a:blip>
          <a:srcRect l="-1606" t="-14022" r="-9172" b="-14035"/>
          <a:stretch/>
        </p:blipFill>
        <p:spPr>
          <a:xfrm>
            <a:off x="357200" y="4625525"/>
            <a:ext cx="2590776" cy="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57" r:id="rId3"/>
    <p:sldLayoutId id="2147483662" r:id="rId4"/>
    <p:sldLayoutId id="2147483663" r:id="rId5"/>
    <p:sldLayoutId id="214748366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430399" y="1581600"/>
            <a:ext cx="6452409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j-ea"/>
                <a:ea typeface="+mj-ea"/>
              </a:rPr>
              <a:t>컴퓨터네트워크 </a:t>
            </a:r>
            <a:r>
              <a:rPr lang="en-US" altLang="ko-KR" dirty="0">
                <a:latin typeface="+mj-ea"/>
                <a:ea typeface="+mj-ea"/>
              </a:rPr>
              <a:t>4-1 </a:t>
            </a:r>
            <a:r>
              <a:rPr lang="ko-KR" altLang="en-US" dirty="0">
                <a:latin typeface="+mj-ea"/>
                <a:ea typeface="+mj-ea"/>
              </a:rPr>
              <a:t>과제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en-US" altLang="ko-KR" sz="2800" dirty="0">
                <a:latin typeface="+mj-ea"/>
                <a:ea typeface="+mj-ea"/>
              </a:rPr>
              <a:t>20204062 </a:t>
            </a:r>
            <a:r>
              <a:rPr lang="ko-KR" altLang="en-US" sz="2800" dirty="0">
                <a:latin typeface="+mj-ea"/>
                <a:ea typeface="+mj-ea"/>
              </a:rPr>
              <a:t>이인규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dirty="0" err="1"/>
              <a:t>SoonChunHyang</a:t>
            </a:r>
            <a:r>
              <a:rPr lang="en-US" altLang="ko-KR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2661311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패킷 분석</a:t>
            </a:r>
            <a:endParaRPr b="1"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51AD9615-7F0D-8EA0-D959-645B1C14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832114"/>
          </a:xfrm>
          <a:prstGeom prst="rect">
            <a:avLst/>
          </a:prstGeom>
        </p:spPr>
      </p:pic>
      <p:sp>
        <p:nvSpPr>
          <p:cNvPr id="5" name="Google Shape;218;p35">
            <a:extLst>
              <a:ext uri="{FF2B5EF4-FFF2-40B4-BE49-F238E27FC236}">
                <a16:creationId xmlns:a16="http://schemas.microsoft.com/office/drawing/2014/main" id="{338D0ABF-716A-CA09-096A-06FEEF823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58585" y="2185586"/>
            <a:ext cx="4543647" cy="1934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Offer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dirty="0">
              <a:latin typeface="+mj-ea"/>
              <a:ea typeface="+mj-ea"/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ko-KR" altLang="en-US" dirty="0">
                <a:latin typeface="+mj-ea"/>
                <a:ea typeface="+mj-ea"/>
              </a:rPr>
              <a:t>라우터</a:t>
            </a:r>
            <a:r>
              <a:rPr lang="en-US" altLang="ko-KR" dirty="0">
                <a:latin typeface="+mj-ea"/>
                <a:ea typeface="+mj-ea"/>
              </a:rPr>
              <a:t>(192.168.1.1)</a:t>
            </a:r>
            <a:r>
              <a:rPr lang="ko-KR" altLang="en-US" dirty="0">
                <a:latin typeface="+mj-ea"/>
                <a:ea typeface="+mj-ea"/>
              </a:rPr>
              <a:t>에서 요청을 받아 </a:t>
            </a:r>
            <a:r>
              <a:rPr lang="en-US" altLang="ko-KR" dirty="0">
                <a:latin typeface="+mj-ea"/>
                <a:ea typeface="+mj-ea"/>
              </a:rPr>
              <a:t>IP </a:t>
            </a:r>
            <a:r>
              <a:rPr lang="ko-KR" altLang="en-US" dirty="0">
                <a:latin typeface="+mj-ea"/>
                <a:ea typeface="+mj-ea"/>
              </a:rPr>
              <a:t>주소와 정보</a:t>
            </a:r>
            <a:r>
              <a:rPr lang="en-US" altLang="ko-KR" dirty="0">
                <a:latin typeface="+mj-ea"/>
                <a:ea typeface="+mj-ea"/>
              </a:rPr>
              <a:t>, IP </a:t>
            </a:r>
            <a:r>
              <a:rPr lang="ko-KR" altLang="en-US" dirty="0">
                <a:latin typeface="+mj-ea"/>
                <a:ea typeface="+mj-ea"/>
              </a:rPr>
              <a:t>임대를 제안합니다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E9B71002-51CA-0DD8-90F4-1229F8BEB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43414"/>
            <a:ext cx="4467849" cy="1648055"/>
          </a:xfrm>
          <a:prstGeom prst="rect">
            <a:avLst/>
          </a:prstGeom>
        </p:spPr>
      </p:pic>
      <p:sp>
        <p:nvSpPr>
          <p:cNvPr id="8" name="Google Shape;305;p48">
            <a:extLst>
              <a:ext uri="{FF2B5EF4-FFF2-40B4-BE49-F238E27FC236}">
                <a16:creationId xmlns:a16="http://schemas.microsoft.com/office/drawing/2014/main" id="{225C1C0F-7DC2-83B6-C9AB-09197807CF9E}"/>
              </a:ext>
            </a:extLst>
          </p:cNvPr>
          <p:cNvSpPr/>
          <p:nvPr/>
        </p:nvSpPr>
        <p:spPr>
          <a:xfrm>
            <a:off x="0" y="1531042"/>
            <a:ext cx="9144000" cy="2127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2663221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패킷 분석</a:t>
            </a:r>
            <a:endParaRPr b="1"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51AD9615-7F0D-8EA0-D959-645B1C14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832114"/>
          </a:xfrm>
          <a:prstGeom prst="rect">
            <a:avLst/>
          </a:prstGeom>
        </p:spPr>
      </p:pic>
      <p:sp>
        <p:nvSpPr>
          <p:cNvPr id="5" name="Google Shape;218;p35">
            <a:extLst>
              <a:ext uri="{FF2B5EF4-FFF2-40B4-BE49-F238E27FC236}">
                <a16:creationId xmlns:a16="http://schemas.microsoft.com/office/drawing/2014/main" id="{77425E5A-7CFE-42BB-FC63-E420B060307A}"/>
              </a:ext>
            </a:extLst>
          </p:cNvPr>
          <p:cNvSpPr txBox="1">
            <a:spLocks/>
          </p:cNvSpPr>
          <p:nvPr/>
        </p:nvSpPr>
        <p:spPr>
          <a:xfrm>
            <a:off x="4458585" y="2185586"/>
            <a:ext cx="4543647" cy="193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 b="0" i="0" u="none" strike="noStrike" cap="none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127000" indent="0">
              <a:buFont typeface="Roboto Mono Light"/>
              <a:buNone/>
            </a:pPr>
            <a:r>
              <a:rPr lang="en-US" altLang="ko-KR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Request</a:t>
            </a:r>
            <a:endParaRPr lang="ko-KR" altLang="en-US" dirty="0">
              <a:latin typeface="+mj-ea"/>
              <a:ea typeface="+mj-ea"/>
            </a:endParaRPr>
          </a:p>
          <a:p>
            <a:pPr marL="127000" indent="0">
              <a:buFont typeface="Roboto Mono Light"/>
              <a:buNone/>
            </a:pPr>
            <a:endParaRPr lang="ko-KR" altLang="en-US" dirty="0">
              <a:latin typeface="+mj-ea"/>
              <a:ea typeface="+mj-ea"/>
            </a:endParaRPr>
          </a:p>
          <a:p>
            <a:pPr marL="127000" indent="0">
              <a:buFont typeface="Roboto Mono Light"/>
              <a:buNone/>
            </a:pPr>
            <a:r>
              <a:rPr lang="ko-KR" altLang="en-US" dirty="0">
                <a:latin typeface="+mj-ea"/>
                <a:ea typeface="+mj-ea"/>
              </a:rPr>
              <a:t>클라이언트가 제안 받은</a:t>
            </a:r>
            <a:r>
              <a:rPr lang="en-US" altLang="ko-KR" dirty="0">
                <a:latin typeface="+mj-ea"/>
                <a:ea typeface="+mj-ea"/>
              </a:rPr>
              <a:t>IP(192.168.1.38)</a:t>
            </a:r>
            <a:r>
              <a:rPr lang="ko-KR" altLang="en-US" dirty="0">
                <a:latin typeface="+mj-ea"/>
                <a:ea typeface="+mj-ea"/>
              </a:rPr>
              <a:t>를 받을 것이라고 통보합니다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DF35CFB-4F20-2984-B028-C47EB8ECC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70080"/>
            <a:ext cx="4315427" cy="2057687"/>
          </a:xfrm>
          <a:prstGeom prst="rect">
            <a:avLst/>
          </a:prstGeom>
        </p:spPr>
      </p:pic>
      <p:sp>
        <p:nvSpPr>
          <p:cNvPr id="8" name="Google Shape;305;p48">
            <a:extLst>
              <a:ext uri="{FF2B5EF4-FFF2-40B4-BE49-F238E27FC236}">
                <a16:creationId xmlns:a16="http://schemas.microsoft.com/office/drawing/2014/main" id="{5D23487E-5CD0-1C3C-D977-610B31E9AB45}"/>
              </a:ext>
            </a:extLst>
          </p:cNvPr>
          <p:cNvSpPr/>
          <p:nvPr/>
        </p:nvSpPr>
        <p:spPr>
          <a:xfrm>
            <a:off x="0" y="1715333"/>
            <a:ext cx="9144000" cy="2127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2800139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패킷 분석</a:t>
            </a:r>
            <a:endParaRPr b="1"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51AD9615-7F0D-8EA0-D959-645B1C14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832114"/>
          </a:xfrm>
          <a:prstGeom prst="rect">
            <a:avLst/>
          </a:prstGeom>
        </p:spPr>
      </p:pic>
      <p:sp>
        <p:nvSpPr>
          <p:cNvPr id="5" name="Google Shape;218;p35">
            <a:extLst>
              <a:ext uri="{FF2B5EF4-FFF2-40B4-BE49-F238E27FC236}">
                <a16:creationId xmlns:a16="http://schemas.microsoft.com/office/drawing/2014/main" id="{92C3BDEB-9E21-4D95-BFA0-F092F8333ACC}"/>
              </a:ext>
            </a:extLst>
          </p:cNvPr>
          <p:cNvSpPr txBox="1">
            <a:spLocks/>
          </p:cNvSpPr>
          <p:nvPr/>
        </p:nvSpPr>
        <p:spPr>
          <a:xfrm>
            <a:off x="4458585" y="2185586"/>
            <a:ext cx="4543647" cy="193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 b="0" i="0" u="none" strike="noStrike" cap="none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127000" indent="0">
              <a:buFont typeface="Roboto Mono Light"/>
              <a:buNone/>
            </a:pPr>
            <a:r>
              <a:rPr lang="en-US" altLang="ko-KR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ACK</a:t>
            </a:r>
            <a:endParaRPr lang="ko-KR" altLang="en-US" dirty="0">
              <a:latin typeface="+mj-ea"/>
              <a:ea typeface="+mj-ea"/>
            </a:endParaRPr>
          </a:p>
          <a:p>
            <a:pPr marL="127000" indent="0">
              <a:buFont typeface="Roboto Mono Light"/>
              <a:buNone/>
            </a:pPr>
            <a:endParaRPr lang="ko-KR" altLang="en-US" dirty="0">
              <a:latin typeface="+mj-ea"/>
              <a:ea typeface="+mj-ea"/>
            </a:endParaRPr>
          </a:p>
          <a:p>
            <a:pPr marL="127000" indent="0">
              <a:buFont typeface="Roboto Mono Light"/>
              <a:buNone/>
            </a:pPr>
            <a:r>
              <a:rPr lang="en-US" altLang="ko-KR" dirty="0">
                <a:latin typeface="+mj-ea"/>
                <a:ea typeface="+mj-ea"/>
              </a:rPr>
              <a:t>DHCP Server</a:t>
            </a:r>
            <a:r>
              <a:rPr lang="ko-KR" altLang="en-US" dirty="0">
                <a:latin typeface="+mj-ea"/>
                <a:ea typeface="+mj-ea"/>
              </a:rPr>
              <a:t>에서 </a:t>
            </a:r>
            <a:r>
              <a:rPr lang="en-US" altLang="ko-KR" dirty="0">
                <a:latin typeface="+mj-ea"/>
                <a:ea typeface="+mj-ea"/>
              </a:rPr>
              <a:t>Client</a:t>
            </a:r>
            <a:r>
              <a:rPr lang="ko-KR" altLang="en-US" dirty="0">
                <a:latin typeface="+mj-ea"/>
                <a:ea typeface="+mj-ea"/>
              </a:rPr>
              <a:t>에 구성완료 통보를 보냅니다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5808D20E-B34D-353C-2C01-DBF65599B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5586"/>
            <a:ext cx="4296375" cy="1600423"/>
          </a:xfrm>
          <a:prstGeom prst="rect">
            <a:avLst/>
          </a:prstGeom>
        </p:spPr>
      </p:pic>
      <p:sp>
        <p:nvSpPr>
          <p:cNvPr id="8" name="Google Shape;305;p48">
            <a:extLst>
              <a:ext uri="{FF2B5EF4-FFF2-40B4-BE49-F238E27FC236}">
                <a16:creationId xmlns:a16="http://schemas.microsoft.com/office/drawing/2014/main" id="{BACB0D3E-FEDB-D234-B854-3062E51B05FE}"/>
              </a:ext>
            </a:extLst>
          </p:cNvPr>
          <p:cNvSpPr/>
          <p:nvPr/>
        </p:nvSpPr>
        <p:spPr>
          <a:xfrm>
            <a:off x="0" y="1906716"/>
            <a:ext cx="9144000" cy="2127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3858141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7"/>
          <p:cNvSpPr txBox="1"/>
          <p:nvPr/>
        </p:nvSpPr>
        <p:spPr>
          <a:xfrm>
            <a:off x="1198125" y="2040750"/>
            <a:ext cx="67479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>
                <a:solidFill>
                  <a:srgbClr val="D93025"/>
                </a:solidFill>
                <a:latin typeface="Google Sans"/>
                <a:ea typeface="Google Sans"/>
                <a:cs typeface="Google Sans"/>
                <a:sym typeface="Google Sans"/>
              </a:rPr>
              <a:t>Thank you</a:t>
            </a:r>
            <a:endParaRPr sz="5700" dirty="0">
              <a:solidFill>
                <a:srgbClr val="D9302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48620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실습 과제 </a:t>
            </a:r>
            <a:r>
              <a:rPr lang="en-US" altLang="ko-KR" dirty="0"/>
              <a:t>4-1:</a:t>
            </a:r>
            <a:br>
              <a:rPr lang="en-US" altLang="ko-KR" dirty="0"/>
            </a:br>
            <a:r>
              <a:rPr lang="en-US" altLang="ko-KR" dirty="0"/>
              <a:t>DHCP,</a:t>
            </a:r>
            <a:br>
              <a:rPr lang="en-US" altLang="ko-KR" dirty="0"/>
            </a:br>
            <a:r>
              <a:rPr lang="en-US" altLang="ko-KR" dirty="0"/>
              <a:t>Wireshark </a:t>
            </a:r>
            <a:r>
              <a:rPr lang="ko-KR" altLang="en-US" dirty="0"/>
              <a:t>실습</a:t>
            </a:r>
            <a:endParaRPr dirty="0"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6029125" y="1555800"/>
            <a:ext cx="22293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sz="1150" dirty="0" err="1"/>
              <a:t>SoonChunHyang</a:t>
            </a:r>
            <a:r>
              <a:rPr lang="en-US" altLang="ko-KR" sz="1150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2083797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4400" dirty="0">
                <a:latin typeface="+mj-ea"/>
                <a:ea typeface="+mj-ea"/>
              </a:rPr>
              <a:t>DHCP</a:t>
            </a:r>
            <a:r>
              <a:rPr lang="ko-KR" altLang="en-US" sz="4400" dirty="0">
                <a:latin typeface="+mj-ea"/>
                <a:ea typeface="+mj-ea"/>
              </a:rPr>
              <a:t>의 기본 원리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1"/>
          </p:nvPr>
        </p:nvSpPr>
        <p:spPr>
          <a:xfrm>
            <a:off x="829200" y="1079000"/>
            <a:ext cx="3178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</a:pPr>
            <a:r>
              <a:rPr lang="en-US" altLang="ko-KR" dirty="0" err="1"/>
              <a:t>SoonChunHyang</a:t>
            </a:r>
            <a:r>
              <a:rPr lang="en-US" altLang="ko-KR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241685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267928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ea"/>
                <a:ea typeface="+mj-ea"/>
              </a:rPr>
              <a:t>DHCP</a:t>
            </a:r>
            <a:r>
              <a:rPr lang="ko-KR" altLang="en-US" b="1" dirty="0">
                <a:latin typeface="+mj-ea"/>
                <a:ea typeface="+mj-ea"/>
              </a:rPr>
              <a:t>의 기본 원리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4" name="Google Shape;311;p48">
            <a:extLst>
              <a:ext uri="{FF2B5EF4-FFF2-40B4-BE49-F238E27FC236}">
                <a16:creationId xmlns:a16="http://schemas.microsoft.com/office/drawing/2014/main" id="{F14BEC55-BF64-1B5B-8755-981C8BE1BFDB}"/>
              </a:ext>
            </a:extLst>
          </p:cNvPr>
          <p:cNvSpPr/>
          <p:nvPr/>
        </p:nvSpPr>
        <p:spPr>
          <a:xfrm>
            <a:off x="1430743" y="1466542"/>
            <a:ext cx="1825350" cy="312135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1000" dirty="0"/>
          </a:p>
        </p:txBody>
      </p:sp>
      <p:sp>
        <p:nvSpPr>
          <p:cNvPr id="5" name="Google Shape;312;p48">
            <a:extLst>
              <a:ext uri="{FF2B5EF4-FFF2-40B4-BE49-F238E27FC236}">
                <a16:creationId xmlns:a16="http://schemas.microsoft.com/office/drawing/2014/main" id="{C1632B5B-2D65-0788-9950-CFD46E4B8C07}"/>
              </a:ext>
            </a:extLst>
          </p:cNvPr>
          <p:cNvSpPr/>
          <p:nvPr/>
        </p:nvSpPr>
        <p:spPr>
          <a:xfrm>
            <a:off x="5505143" y="1466542"/>
            <a:ext cx="1824235" cy="312135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 cap="flat" cmpd="sng">
            <a:solidFill>
              <a:srgbClr val="0F9D5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endParaRPr sz="1000" dirty="0"/>
          </a:p>
        </p:txBody>
      </p:sp>
      <p:sp>
        <p:nvSpPr>
          <p:cNvPr id="6" name="Google Shape;320;p48">
            <a:extLst>
              <a:ext uri="{FF2B5EF4-FFF2-40B4-BE49-F238E27FC236}">
                <a16:creationId xmlns:a16="http://schemas.microsoft.com/office/drawing/2014/main" id="{B104EC55-0B5E-149B-E88F-DC02D902847E}"/>
              </a:ext>
            </a:extLst>
          </p:cNvPr>
          <p:cNvSpPr/>
          <p:nvPr/>
        </p:nvSpPr>
        <p:spPr>
          <a:xfrm>
            <a:off x="1430742" y="1324642"/>
            <a:ext cx="1824235" cy="283800"/>
          </a:xfrm>
          <a:prstGeom prst="roundRect">
            <a:avLst>
              <a:gd name="adj" fmla="val 50000"/>
            </a:avLst>
          </a:prstGeom>
          <a:solidFill>
            <a:srgbClr val="1A73E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oogle Sans"/>
              <a:buNone/>
            </a:pPr>
            <a:r>
              <a:rPr lang="en-US" sz="1800" b="1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Client</a:t>
            </a:r>
            <a:endParaRPr sz="1000" dirty="0"/>
          </a:p>
        </p:txBody>
      </p:sp>
      <p:sp>
        <p:nvSpPr>
          <p:cNvPr id="7" name="Google Shape;320;p48">
            <a:extLst>
              <a:ext uri="{FF2B5EF4-FFF2-40B4-BE49-F238E27FC236}">
                <a16:creationId xmlns:a16="http://schemas.microsoft.com/office/drawing/2014/main" id="{674E5EF3-4B5E-8A96-C2B2-A851412E0750}"/>
              </a:ext>
            </a:extLst>
          </p:cNvPr>
          <p:cNvSpPr/>
          <p:nvPr/>
        </p:nvSpPr>
        <p:spPr>
          <a:xfrm>
            <a:off x="5505142" y="1324642"/>
            <a:ext cx="1824235" cy="283800"/>
          </a:xfrm>
          <a:prstGeom prst="roundRect">
            <a:avLst>
              <a:gd name="adj" fmla="val 50000"/>
            </a:avLst>
          </a:prstGeom>
          <a:solidFill>
            <a:srgbClr val="0F9D5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oogle Sans"/>
              <a:buNone/>
            </a:pPr>
            <a:r>
              <a:rPr lang="en" sz="1800" b="1" i="0" u="none" strike="noStrike" cap="none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Server</a:t>
            </a:r>
            <a:endParaRPr sz="1000" dirty="0"/>
          </a:p>
        </p:txBody>
      </p:sp>
      <p:sp>
        <p:nvSpPr>
          <p:cNvPr id="8" name="Google Shape;344;p49">
            <a:extLst>
              <a:ext uri="{FF2B5EF4-FFF2-40B4-BE49-F238E27FC236}">
                <a16:creationId xmlns:a16="http://schemas.microsoft.com/office/drawing/2014/main" id="{613450DD-2F75-0716-696C-6F3FED34D609}"/>
              </a:ext>
            </a:extLst>
          </p:cNvPr>
          <p:cNvSpPr txBox="1"/>
          <p:nvPr/>
        </p:nvSpPr>
        <p:spPr>
          <a:xfrm>
            <a:off x="3972881" y="1918143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Discover</a:t>
            </a:r>
            <a:endParaRPr sz="500" dirty="0"/>
          </a:p>
        </p:txBody>
      </p:sp>
      <p:sp>
        <p:nvSpPr>
          <p:cNvPr id="9" name="Google Shape;350;p49">
            <a:extLst>
              <a:ext uri="{FF2B5EF4-FFF2-40B4-BE49-F238E27FC236}">
                <a16:creationId xmlns:a16="http://schemas.microsoft.com/office/drawing/2014/main" id="{1FA9FD35-3DA2-3281-868E-AC1761A212D5}"/>
              </a:ext>
            </a:extLst>
          </p:cNvPr>
          <p:cNvSpPr/>
          <p:nvPr/>
        </p:nvSpPr>
        <p:spPr>
          <a:xfrm>
            <a:off x="1709053" y="1750342"/>
            <a:ext cx="1267611" cy="6098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ko-KR" altLang="en-US" sz="1100" b="1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아이피 주소 요청</a:t>
            </a:r>
            <a:endParaRPr sz="1100" b="1" i="0" u="none" strike="noStrike" cap="none" dirty="0">
              <a:solidFill>
                <a:srgbClr val="FFFFFF"/>
              </a:solidFill>
              <a:latin typeface="+mj-ea"/>
              <a:ea typeface="+mj-ea"/>
              <a:cs typeface="Helvetica Neue"/>
              <a:sym typeface="Helvetica Neue"/>
            </a:endParaRPr>
          </a:p>
        </p:txBody>
      </p:sp>
      <p:sp>
        <p:nvSpPr>
          <p:cNvPr id="10" name="Google Shape;350;p49">
            <a:extLst>
              <a:ext uri="{FF2B5EF4-FFF2-40B4-BE49-F238E27FC236}">
                <a16:creationId xmlns:a16="http://schemas.microsoft.com/office/drawing/2014/main" id="{A056D698-FBDC-FE1C-D0EE-F5F4DBFF55CF}"/>
              </a:ext>
            </a:extLst>
          </p:cNvPr>
          <p:cNvSpPr/>
          <p:nvPr/>
        </p:nvSpPr>
        <p:spPr>
          <a:xfrm>
            <a:off x="5783453" y="1961936"/>
            <a:ext cx="1267611" cy="609814"/>
          </a:xfrm>
          <a:prstGeom prst="ellipse">
            <a:avLst/>
          </a:prstGeom>
          <a:solidFill>
            <a:srgbClr val="0F9D5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ko-KR" altLang="en-US" sz="1100" b="1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주소와 정보</a:t>
            </a:r>
            <a:r>
              <a:rPr lang="en-US" altLang="ko-KR" sz="1100" b="1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,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ko-KR" altLang="en-US" sz="1100" b="1" i="0" u="none" strike="noStrike" cap="none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임대 제한</a:t>
            </a:r>
            <a:endParaRPr sz="1100" b="1" i="0" u="none" strike="noStrike" cap="none" dirty="0">
              <a:solidFill>
                <a:srgbClr val="FFFFFF"/>
              </a:solidFill>
              <a:latin typeface="+mj-ea"/>
              <a:ea typeface="+mj-ea"/>
              <a:cs typeface="Helvetica Neue"/>
              <a:sym typeface="Helvetica Neue"/>
            </a:endParaRPr>
          </a:p>
        </p:txBody>
      </p:sp>
      <p:sp>
        <p:nvSpPr>
          <p:cNvPr id="11" name="Google Shape;350;p49">
            <a:extLst>
              <a:ext uri="{FF2B5EF4-FFF2-40B4-BE49-F238E27FC236}">
                <a16:creationId xmlns:a16="http://schemas.microsoft.com/office/drawing/2014/main" id="{C961E706-3642-5B83-FF93-51B3DC527946}"/>
              </a:ext>
            </a:extLst>
          </p:cNvPr>
          <p:cNvSpPr/>
          <p:nvPr/>
        </p:nvSpPr>
        <p:spPr>
          <a:xfrm>
            <a:off x="1709053" y="2864214"/>
            <a:ext cx="1267611" cy="6098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ko-KR" altLang="en-US" sz="1100" b="1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제안에 대한 통보</a:t>
            </a:r>
            <a:endParaRPr sz="1100" b="1" i="0" u="none" strike="noStrike" cap="none" dirty="0">
              <a:solidFill>
                <a:srgbClr val="FFFFFF"/>
              </a:solidFill>
              <a:latin typeface="+mj-ea"/>
              <a:ea typeface="+mj-ea"/>
              <a:cs typeface="Helvetica Neue"/>
              <a:sym typeface="Helvetica Neue"/>
            </a:endParaRPr>
          </a:p>
        </p:txBody>
      </p:sp>
      <p:sp>
        <p:nvSpPr>
          <p:cNvPr id="12" name="Google Shape;350;p49">
            <a:extLst>
              <a:ext uri="{FF2B5EF4-FFF2-40B4-BE49-F238E27FC236}">
                <a16:creationId xmlns:a16="http://schemas.microsoft.com/office/drawing/2014/main" id="{C95C6010-56BF-6212-DD5C-5943288BD055}"/>
              </a:ext>
            </a:extLst>
          </p:cNvPr>
          <p:cNvSpPr/>
          <p:nvPr/>
        </p:nvSpPr>
        <p:spPr>
          <a:xfrm>
            <a:off x="5783453" y="3380668"/>
            <a:ext cx="1267611" cy="609814"/>
          </a:xfrm>
          <a:prstGeom prst="ellipse">
            <a:avLst/>
          </a:prstGeom>
          <a:solidFill>
            <a:srgbClr val="0F9D5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ko-KR" altLang="en-US" sz="1100" b="1" dirty="0">
                <a:solidFill>
                  <a:srgbClr val="FFFFFF"/>
                </a:solidFill>
                <a:latin typeface="+mj-ea"/>
                <a:ea typeface="+mj-ea"/>
                <a:cs typeface="Helvetica Neue"/>
                <a:sym typeface="Helvetica Neue"/>
              </a:rPr>
              <a:t>구성완료 통보</a:t>
            </a:r>
            <a:endParaRPr sz="1100" b="1" i="0" u="none" strike="noStrike" cap="none" dirty="0">
              <a:solidFill>
                <a:srgbClr val="FFFFFF"/>
              </a:solidFill>
              <a:latin typeface="+mj-ea"/>
              <a:ea typeface="+mj-ea"/>
              <a:cs typeface="Helvetica Neue"/>
              <a:sym typeface="Helvetica Neue"/>
            </a:endParaRPr>
          </a:p>
        </p:txBody>
      </p:sp>
      <p:cxnSp>
        <p:nvCxnSpPr>
          <p:cNvPr id="13" name="Google Shape;325;p48">
            <a:extLst>
              <a:ext uri="{FF2B5EF4-FFF2-40B4-BE49-F238E27FC236}">
                <a16:creationId xmlns:a16="http://schemas.microsoft.com/office/drawing/2014/main" id="{202CC0FC-ECA1-41E6-422D-82EDFD52DD60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2976664" y="2055249"/>
            <a:ext cx="2806789" cy="211594"/>
          </a:xfrm>
          <a:prstGeom prst="straightConnector1">
            <a:avLst/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16" name="Google Shape;325;p48">
            <a:extLst>
              <a:ext uri="{FF2B5EF4-FFF2-40B4-BE49-F238E27FC236}">
                <a16:creationId xmlns:a16="http://schemas.microsoft.com/office/drawing/2014/main" id="{77A76E6C-D345-9B85-BC78-5D094AFA2588}"/>
              </a:ext>
            </a:extLst>
          </p:cNvPr>
          <p:cNvCxnSpPr>
            <a:cxnSpLocks/>
            <a:stCxn id="10" idx="2"/>
            <a:endCxn id="11" idx="6"/>
          </p:cNvCxnSpPr>
          <p:nvPr/>
        </p:nvCxnSpPr>
        <p:spPr>
          <a:xfrm flipH="1">
            <a:off x="2976664" y="2266843"/>
            <a:ext cx="2806789" cy="902278"/>
          </a:xfrm>
          <a:prstGeom prst="straightConnector1">
            <a:avLst/>
          </a:prstGeom>
          <a:noFill/>
          <a:ln w="19050" cap="flat" cmpd="sng">
            <a:solidFill>
              <a:srgbClr val="00B05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19" name="Google Shape;344;p49">
            <a:extLst>
              <a:ext uri="{FF2B5EF4-FFF2-40B4-BE49-F238E27FC236}">
                <a16:creationId xmlns:a16="http://schemas.microsoft.com/office/drawing/2014/main" id="{1291D48A-D13C-473B-F614-209DE9254F85}"/>
              </a:ext>
            </a:extLst>
          </p:cNvPr>
          <p:cNvSpPr txBox="1"/>
          <p:nvPr/>
        </p:nvSpPr>
        <p:spPr>
          <a:xfrm>
            <a:off x="3973430" y="2481300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Offer</a:t>
            </a:r>
            <a:endParaRPr sz="500" dirty="0"/>
          </a:p>
        </p:txBody>
      </p:sp>
      <p:cxnSp>
        <p:nvCxnSpPr>
          <p:cNvPr id="20" name="Google Shape;325;p48">
            <a:extLst>
              <a:ext uri="{FF2B5EF4-FFF2-40B4-BE49-F238E27FC236}">
                <a16:creationId xmlns:a16="http://schemas.microsoft.com/office/drawing/2014/main" id="{440879D4-27AE-F78D-25EB-5CB4A7841B5B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>
            <a:off x="2976664" y="3169121"/>
            <a:ext cx="2806789" cy="516454"/>
          </a:xfrm>
          <a:prstGeom prst="straightConnector1">
            <a:avLst/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23" name="Google Shape;344;p49">
            <a:extLst>
              <a:ext uri="{FF2B5EF4-FFF2-40B4-BE49-F238E27FC236}">
                <a16:creationId xmlns:a16="http://schemas.microsoft.com/office/drawing/2014/main" id="{7D7C2ABD-D5BC-7BA8-52B2-6230C02B38E0}"/>
              </a:ext>
            </a:extLst>
          </p:cNvPr>
          <p:cNvSpPr txBox="1"/>
          <p:nvPr/>
        </p:nvSpPr>
        <p:spPr>
          <a:xfrm>
            <a:off x="3972881" y="3169121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Request</a:t>
            </a:r>
            <a:endParaRPr sz="500" dirty="0"/>
          </a:p>
        </p:txBody>
      </p:sp>
      <p:cxnSp>
        <p:nvCxnSpPr>
          <p:cNvPr id="24" name="Google Shape;325;p48">
            <a:extLst>
              <a:ext uri="{FF2B5EF4-FFF2-40B4-BE49-F238E27FC236}">
                <a16:creationId xmlns:a16="http://schemas.microsoft.com/office/drawing/2014/main" id="{66075140-475D-4AF9-2F79-0C9826113191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976664" y="3685575"/>
            <a:ext cx="2806789" cy="506921"/>
          </a:xfrm>
          <a:prstGeom prst="straightConnector1">
            <a:avLst/>
          </a:prstGeom>
          <a:noFill/>
          <a:ln w="19050" cap="flat" cmpd="sng">
            <a:solidFill>
              <a:srgbClr val="00B05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27" name="Google Shape;344;p49">
            <a:extLst>
              <a:ext uri="{FF2B5EF4-FFF2-40B4-BE49-F238E27FC236}">
                <a16:creationId xmlns:a16="http://schemas.microsoft.com/office/drawing/2014/main" id="{6D4388D2-6767-62CE-63CB-585F6FC0BB90}"/>
              </a:ext>
            </a:extLst>
          </p:cNvPr>
          <p:cNvSpPr txBox="1"/>
          <p:nvPr/>
        </p:nvSpPr>
        <p:spPr>
          <a:xfrm>
            <a:off x="4012671" y="3702377"/>
            <a:ext cx="7293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Google Sans Medium"/>
              <a:buNone/>
            </a:pPr>
            <a:r>
              <a:rPr lang="en" sz="11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Ack</a:t>
            </a: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260584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인터넷 연결 차단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32963" y="3962679"/>
            <a:ext cx="8329028" cy="446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Ipconfig /release </a:t>
            </a:r>
            <a:r>
              <a:rPr lang="ko-KR" altLang="en-US" dirty="0">
                <a:latin typeface="+mj-ea"/>
                <a:ea typeface="+mj-ea"/>
              </a:rPr>
              <a:t>는 인터넷 연결을 차단</a:t>
            </a:r>
            <a:r>
              <a:rPr lang="en-US" altLang="ko-KR" dirty="0">
                <a:latin typeface="+mj-ea"/>
                <a:ea typeface="+mj-ea"/>
              </a:rPr>
              <a:t>. </a:t>
            </a:r>
            <a:r>
              <a:rPr lang="ko-KR" altLang="en-US" dirty="0">
                <a:latin typeface="+mj-ea"/>
                <a:ea typeface="+mj-ea"/>
              </a:rPr>
              <a:t>즉 할당 받은 </a:t>
            </a:r>
            <a:r>
              <a:rPr lang="en-US" altLang="ko-KR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IP</a:t>
            </a:r>
            <a:r>
              <a:rPr lang="ko-KR" altLang="en-US" dirty="0">
                <a:latin typeface="+mj-ea"/>
                <a:ea typeface="+mj-ea"/>
              </a:rPr>
              <a:t>를 반납한다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블랙이(가) 표시된 사진&#10;&#10;자동 생성된 설명">
            <a:extLst>
              <a:ext uri="{FF2B5EF4-FFF2-40B4-BE49-F238E27FC236}">
                <a16:creationId xmlns:a16="http://schemas.microsoft.com/office/drawing/2014/main" id="{585C6728-98B0-D23F-1B65-0AC0CBA5C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288671"/>
            <a:ext cx="682085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020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재 연결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32962" y="4150146"/>
            <a:ext cx="8577121" cy="446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ipconfig /renew </a:t>
            </a:r>
            <a:r>
              <a:rPr lang="ko-KR" altLang="en-US" dirty="0">
                <a:latin typeface="+mj-ea"/>
                <a:ea typeface="+mj-ea"/>
              </a:rPr>
              <a:t>는 새로운 연결을 진행합니다</a:t>
            </a:r>
            <a:r>
              <a:rPr lang="en-US" altLang="ko-KR" dirty="0">
                <a:latin typeface="+mj-ea"/>
                <a:ea typeface="+mj-ea"/>
              </a:rPr>
              <a:t>. DHCP</a:t>
            </a:r>
            <a:r>
              <a:rPr lang="ko-KR" altLang="en-US" dirty="0">
                <a:latin typeface="+mj-ea"/>
                <a:ea typeface="+mj-ea"/>
              </a:rPr>
              <a:t>에서 새로운 </a:t>
            </a:r>
            <a:r>
              <a:rPr lang="en-US" altLang="ko-KR" dirty="0">
                <a:latin typeface="+mj-ea"/>
                <a:ea typeface="+mj-ea"/>
              </a:rPr>
              <a:t>IP</a:t>
            </a:r>
            <a:r>
              <a:rPr lang="ko-KR" altLang="en-US" dirty="0">
                <a:latin typeface="+mj-ea"/>
                <a:ea typeface="+mj-ea"/>
              </a:rPr>
              <a:t>를 할당 받습니다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4" name="그림 3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C258CA30-4913-5A92-13A1-14D1860C9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63" y="1311300"/>
            <a:ext cx="6754168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65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932618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인터넷 연결 확인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32963" y="4007251"/>
            <a:ext cx="8329028" cy="446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ipconfig 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>192.168.1.38</a:t>
            </a:r>
            <a:r>
              <a:rPr lang="ko-KR" altLang="en-US" dirty="0">
                <a:latin typeface="+mj-ea"/>
                <a:ea typeface="+mj-ea"/>
              </a:rPr>
              <a:t>의 </a:t>
            </a:r>
            <a:r>
              <a:rPr lang="en-US" altLang="ko-KR" dirty="0" err="1">
                <a:latin typeface="+mj-ea"/>
                <a:ea typeface="+mj-ea"/>
              </a:rPr>
              <a:t>ip</a:t>
            </a:r>
            <a:r>
              <a:rPr lang="ko-KR" altLang="en-US" dirty="0">
                <a:latin typeface="+mj-ea"/>
                <a:ea typeface="+mj-ea"/>
              </a:rPr>
              <a:t>를 </a:t>
            </a:r>
            <a:r>
              <a:rPr lang="ko-KR" altLang="en-US" dirty="0" err="1">
                <a:latin typeface="+mj-ea"/>
                <a:ea typeface="+mj-ea"/>
              </a:rPr>
              <a:t>할당받는</a:t>
            </a:r>
            <a:r>
              <a:rPr lang="ko-KR" altLang="en-US" dirty="0">
                <a:latin typeface="+mj-ea"/>
                <a:ea typeface="+mj-ea"/>
              </a:rPr>
              <a:t> 것을 알 수 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B815F52-7EAF-F3B8-B5A0-B5FE3FDED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63" y="1311300"/>
            <a:ext cx="4772691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8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패킷 분석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698" y="2233115"/>
            <a:ext cx="8329028" cy="766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의 기본 원리 처럼 </a:t>
            </a:r>
            <a:r>
              <a:rPr lang="en-US" altLang="ko-KR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는 </a:t>
            </a:r>
            <a:r>
              <a:rPr lang="en-US" altLang="ko-KR" dirty="0">
                <a:latin typeface="+mj-ea"/>
                <a:ea typeface="+mj-ea"/>
              </a:rPr>
              <a:t>Discover, Offer, Request, ACK</a:t>
            </a:r>
            <a:r>
              <a:rPr lang="ko-KR" altLang="en-US" dirty="0">
                <a:latin typeface="+mj-ea"/>
                <a:ea typeface="+mj-ea"/>
              </a:rPr>
              <a:t>로 총 </a:t>
            </a:r>
            <a:r>
              <a:rPr lang="en-US" altLang="ko-KR" dirty="0">
                <a:latin typeface="+mj-ea"/>
                <a:ea typeface="+mj-ea"/>
              </a:rPr>
              <a:t>2</a:t>
            </a:r>
            <a:r>
              <a:rPr lang="ko-KR" altLang="en-US" dirty="0">
                <a:latin typeface="+mj-ea"/>
                <a:ea typeface="+mj-ea"/>
              </a:rPr>
              <a:t>번의 </a:t>
            </a:r>
            <a:r>
              <a:rPr lang="ko-KR" altLang="en-US" dirty="0" err="1">
                <a:latin typeface="+mj-ea"/>
                <a:ea typeface="+mj-ea"/>
              </a:rPr>
              <a:t>핸드쉐이크가</a:t>
            </a:r>
            <a:r>
              <a:rPr lang="ko-KR" altLang="en-US" dirty="0">
                <a:latin typeface="+mj-ea"/>
                <a:ea typeface="+mj-ea"/>
              </a:rPr>
              <a:t> 발생한다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51AD9615-7F0D-8EA0-D959-645B1C14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832114"/>
          </a:xfrm>
          <a:prstGeom prst="rect">
            <a:avLst/>
          </a:prstGeom>
        </p:spPr>
      </p:pic>
      <p:sp>
        <p:nvSpPr>
          <p:cNvPr id="4" name="Google Shape;305;p48">
            <a:extLst>
              <a:ext uri="{FF2B5EF4-FFF2-40B4-BE49-F238E27FC236}">
                <a16:creationId xmlns:a16="http://schemas.microsoft.com/office/drawing/2014/main" id="{1378EFD7-40EF-8A3F-9404-B8E83DB40EE3}"/>
              </a:ext>
            </a:extLst>
          </p:cNvPr>
          <p:cNvSpPr/>
          <p:nvPr/>
        </p:nvSpPr>
        <p:spPr>
          <a:xfrm>
            <a:off x="0" y="1311300"/>
            <a:ext cx="9144000" cy="2127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428351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6358459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패킷 캡쳐 분석 </a:t>
            </a:r>
            <a:r>
              <a:rPr lang="en-US" altLang="ko-KR" dirty="0">
                <a:latin typeface="+mj-ea"/>
                <a:ea typeface="+mj-ea"/>
              </a:rPr>
              <a:t>– </a:t>
            </a:r>
            <a:r>
              <a:rPr lang="ko-KR" altLang="en-US" dirty="0">
                <a:latin typeface="+mj-ea"/>
                <a:ea typeface="+mj-ea"/>
              </a:rPr>
              <a:t>패킷 분석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4458585" y="2185586"/>
            <a:ext cx="4543647" cy="1934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DHCP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Discover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dirty="0">
              <a:latin typeface="+mj-ea"/>
              <a:ea typeface="+mj-ea"/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j-ea"/>
                <a:ea typeface="+mj-ea"/>
              </a:rPr>
              <a:t>DHCP </a:t>
            </a:r>
            <a:r>
              <a:rPr lang="ko-KR" altLang="en-US" dirty="0">
                <a:latin typeface="+mj-ea"/>
                <a:ea typeface="+mj-ea"/>
              </a:rPr>
              <a:t>주소인 </a:t>
            </a:r>
            <a:r>
              <a:rPr lang="en-US" altLang="ko-KR" dirty="0">
                <a:latin typeface="+mj-ea"/>
                <a:ea typeface="+mj-ea"/>
              </a:rPr>
              <a:t>192.168.1.1</a:t>
            </a:r>
            <a:r>
              <a:rPr lang="ko-KR" altLang="en-US" dirty="0">
                <a:latin typeface="+mj-ea"/>
                <a:ea typeface="+mj-ea"/>
              </a:rPr>
              <a:t>에 </a:t>
            </a:r>
            <a:r>
              <a:rPr lang="en-US" altLang="ko-KR" dirty="0">
                <a:latin typeface="+mj-ea"/>
                <a:ea typeface="+mj-ea"/>
              </a:rPr>
              <a:t>IP </a:t>
            </a:r>
            <a:r>
              <a:rPr lang="ko-KR" altLang="en-US" dirty="0">
                <a:latin typeface="+mj-ea"/>
                <a:ea typeface="+mj-ea"/>
              </a:rPr>
              <a:t>할당을 요구합니다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51AD9615-7F0D-8EA0-D959-645B1C14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00"/>
            <a:ext cx="9144000" cy="832114"/>
          </a:xfrm>
          <a:prstGeom prst="rect">
            <a:avLst/>
          </a:prstGeom>
        </p:spPr>
      </p:pic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E02474C-1F3B-7530-13DA-C14DF5A92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5586"/>
            <a:ext cx="4382112" cy="1629002"/>
          </a:xfrm>
          <a:prstGeom prst="rect">
            <a:avLst/>
          </a:prstGeom>
        </p:spPr>
      </p:pic>
      <p:sp>
        <p:nvSpPr>
          <p:cNvPr id="5" name="Google Shape;305;p48">
            <a:extLst>
              <a:ext uri="{FF2B5EF4-FFF2-40B4-BE49-F238E27FC236}">
                <a16:creationId xmlns:a16="http://schemas.microsoft.com/office/drawing/2014/main" id="{AAAB5AB1-057E-9005-F5F1-69A5AB5110EB}"/>
              </a:ext>
            </a:extLst>
          </p:cNvPr>
          <p:cNvSpPr/>
          <p:nvPr/>
        </p:nvSpPr>
        <p:spPr>
          <a:xfrm>
            <a:off x="0" y="1318389"/>
            <a:ext cx="9144000" cy="2127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endParaRPr sz="500" dirty="0"/>
          </a:p>
        </p:txBody>
      </p:sp>
    </p:spTree>
    <p:extLst>
      <p:ext uri="{BB962C8B-B14F-4D97-AF65-F5344CB8AC3E}">
        <p14:creationId xmlns:p14="http://schemas.microsoft.com/office/powerpoint/2010/main" val="4128779348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226</Words>
  <Application>Microsoft Office PowerPoint</Application>
  <PresentationFormat>화면 슬라이드 쇼(16:9)</PresentationFormat>
  <Paragraphs>43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Google Sans Medium</vt:lpstr>
      <vt:lpstr>Roboto Mono Light</vt:lpstr>
      <vt:lpstr>Google Sans</vt:lpstr>
      <vt:lpstr>맑은 고딕</vt:lpstr>
      <vt:lpstr>Helvetica Neue</vt:lpstr>
      <vt:lpstr>DevFest 2021</vt:lpstr>
      <vt:lpstr>컴퓨터네트워크 4-1 과제 20204062 이인규</vt:lpstr>
      <vt:lpstr>실습 과제 4-1: DHCP, Wireshark 실습</vt:lpstr>
      <vt:lpstr>DHCP의 기본 원리</vt:lpstr>
      <vt:lpstr>DHCP의 기본 원리</vt:lpstr>
      <vt:lpstr>DHCP 패킷 캡쳐 분석 – 인터넷 연결 차단</vt:lpstr>
      <vt:lpstr>DHCP 패킷 캡쳐 분석 – 재 연결</vt:lpstr>
      <vt:lpstr>DHCP 패킷 캡쳐 분석 – 인터넷 연결 확인</vt:lpstr>
      <vt:lpstr>DHCP 패킷 캡쳐 분석 – 패킷 분석</vt:lpstr>
      <vt:lpstr>DHCP 패킷 캡쳐 분석 – 패킷 분석</vt:lpstr>
      <vt:lpstr>DHCP 패킷 캡쳐 분석 – 패킷 분석</vt:lpstr>
      <vt:lpstr>DHCP 패킷 캡쳐 분석 – 패킷 분석</vt:lpstr>
      <vt:lpstr>DHCP 패킷 캡쳐 분석 – 패킷 분석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 Gyu Lee</dc:creator>
  <cp:lastModifiedBy>In Gyu Lee</cp:lastModifiedBy>
  <cp:revision>83</cp:revision>
  <dcterms:modified xsi:type="dcterms:W3CDTF">2023-11-08T21:12:24Z</dcterms:modified>
</cp:coreProperties>
</file>